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</p:sldIdLst>
  <p:sldSz cy="43200625" cx="32399275"/>
  <p:notesSz cx="6858000" cy="9144000"/>
  <p:embeddedFontLst>
    <p:embeddedFont>
      <p:font typeface="DM Sans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606">
          <p15:clr>
            <a:srgbClr val="A4A3A4"/>
          </p15:clr>
        </p15:guide>
        <p15:guide id="2" pos="10205">
          <p15:clr>
            <a:srgbClr val="A4A3A4"/>
          </p15:clr>
        </p15:guide>
      </p15:sldGuideLst>
    </p:ext>
    <p:ext uri="GoogleSlidesCustomDataVersion2">
      <go:slidesCustomData xmlns:go="http://customooxmlschemas.google.com/" r:id="rId12" roundtripDataSignature="AMtx7mhhPHGDnS/t6pzjYZeoc6ZtNEPC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324E8D2-A316-4C67-B10C-186726BD239E}">
  <a:tblStyle styleId="{9324E8D2-A316-4C67-B10C-186726BD239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606" orient="horz"/>
        <p:guide pos="1020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11" Type="http://schemas.openxmlformats.org/officeDocument/2006/relationships/font" Target="fonts/DMSans-boldItalic.fntdata"/><Relationship Id="rId10" Type="http://schemas.openxmlformats.org/officeDocument/2006/relationships/font" Target="fonts/DMSans-italic.fntdata"/><Relationship Id="rId12" Type="http://customschemas.google.com/relationships/presentationmetadata" Target="metadata"/><Relationship Id="rId9" Type="http://schemas.openxmlformats.org/officeDocument/2006/relationships/font" Target="fonts/DMSans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DM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43447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3:notes"/>
          <p:cNvSpPr/>
          <p:nvPr>
            <p:ph idx="2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" name="Google Shape;4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type="ctrTitle"/>
          </p:nvPr>
        </p:nvSpPr>
        <p:spPr>
          <a:xfrm>
            <a:off x="1104478" y="6253648"/>
            <a:ext cx="30191100" cy="17239800"/>
          </a:xfrm>
          <a:prstGeom prst="rect">
            <a:avLst/>
          </a:prstGeom>
          <a:noFill/>
          <a:ln>
            <a:noFill/>
          </a:ln>
        </p:spPr>
        <p:txBody>
          <a:bodyPr anchorCtr="0" anchor="b" bIns="471925" lIns="471925" spcFirstLastPara="1" rIns="471925" wrap="square" tIns="4719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800"/>
              <a:buNone/>
              <a:defRPr sz="26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800"/>
              <a:buNone/>
              <a:defRPr sz="26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800"/>
              <a:buNone/>
              <a:defRPr sz="26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800"/>
              <a:buNone/>
              <a:defRPr sz="26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800"/>
              <a:buNone/>
              <a:defRPr sz="26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800"/>
              <a:buNone/>
              <a:defRPr sz="26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800"/>
              <a:buNone/>
              <a:defRPr sz="26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800"/>
              <a:buNone/>
              <a:defRPr sz="26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800"/>
              <a:buNone/>
              <a:defRPr sz="26800"/>
            </a:lvl9pPr>
          </a:lstStyle>
          <a:p/>
        </p:txBody>
      </p:sp>
      <p:sp>
        <p:nvSpPr>
          <p:cNvPr id="11" name="Google Shape;11;p3"/>
          <p:cNvSpPr txBox="1"/>
          <p:nvPr>
            <p:ph idx="1" type="subTitle"/>
          </p:nvPr>
        </p:nvSpPr>
        <p:spPr>
          <a:xfrm>
            <a:off x="1104449" y="23803675"/>
            <a:ext cx="30191100" cy="66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925" lIns="471925" spcFirstLastPara="1" rIns="471925" wrap="square" tIns="4719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 sz="1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 sz="14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 sz="14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 sz="14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 sz="14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 sz="14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 sz="14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 sz="14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 sz="14500"/>
            </a:lvl9pPr>
          </a:lstStyle>
          <a:p/>
        </p:txBody>
      </p:sp>
      <p:sp>
        <p:nvSpPr>
          <p:cNvPr id="12" name="Google Shape;12;p3"/>
          <p:cNvSpPr txBox="1"/>
          <p:nvPr>
            <p:ph idx="12" type="sldNum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1925" lIns="471925" spcFirstLastPara="1" rIns="471925" wrap="square" tIns="4719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/>
          <p:nvPr>
            <p:ph type="title"/>
          </p:nvPr>
        </p:nvSpPr>
        <p:spPr>
          <a:xfrm>
            <a:off x="1104449" y="18064882"/>
            <a:ext cx="30191100" cy="707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1925" lIns="471925" spcFirstLastPara="1" rIns="471925" wrap="square" tIns="4719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9pPr>
          </a:lstStyle>
          <a:p/>
        </p:txBody>
      </p:sp>
      <p:sp>
        <p:nvSpPr>
          <p:cNvPr id="15" name="Google Shape;15;p4"/>
          <p:cNvSpPr txBox="1"/>
          <p:nvPr>
            <p:ph idx="12" type="sldNum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1925" lIns="471925" spcFirstLastPara="1" rIns="471925" wrap="square" tIns="4719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/>
          <p:nvPr>
            <p:ph type="title"/>
          </p:nvPr>
        </p:nvSpPr>
        <p:spPr>
          <a:xfrm>
            <a:off x="1104449" y="3737743"/>
            <a:ext cx="30191100" cy="48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925" lIns="471925" spcFirstLastPara="1" rIns="471925" wrap="square" tIns="4719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9pPr>
          </a:lstStyle>
          <a:p/>
        </p:txBody>
      </p:sp>
      <p:sp>
        <p:nvSpPr>
          <p:cNvPr id="18" name="Google Shape;18;p5"/>
          <p:cNvSpPr txBox="1"/>
          <p:nvPr>
            <p:ph idx="1" type="body"/>
          </p:nvPr>
        </p:nvSpPr>
        <p:spPr>
          <a:xfrm>
            <a:off x="1104449" y="9679580"/>
            <a:ext cx="14172900" cy="286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925" lIns="471925" spcFirstLastPara="1" rIns="471925" wrap="square" tIns="471925">
            <a:normAutofit/>
          </a:bodyPr>
          <a:lstStyle>
            <a:lvl1pPr indent="-685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200"/>
              <a:buChar char="●"/>
              <a:defRPr sz="7200"/>
            </a:lvl1pPr>
            <a:lvl2pPr indent="-6223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2pPr>
            <a:lvl3pPr indent="-6223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3pPr>
            <a:lvl4pPr indent="-6223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4pPr>
            <a:lvl5pPr indent="-6223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5pPr>
            <a:lvl6pPr indent="-6223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6pPr>
            <a:lvl7pPr indent="-6223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7pPr>
            <a:lvl8pPr indent="-6223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8pPr>
            <a:lvl9pPr indent="-6223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9pPr>
          </a:lstStyle>
          <a:p/>
        </p:txBody>
      </p:sp>
      <p:sp>
        <p:nvSpPr>
          <p:cNvPr id="19" name="Google Shape;19;p5"/>
          <p:cNvSpPr txBox="1"/>
          <p:nvPr>
            <p:ph idx="2" type="body"/>
          </p:nvPr>
        </p:nvSpPr>
        <p:spPr>
          <a:xfrm>
            <a:off x="17122677" y="9679580"/>
            <a:ext cx="14172900" cy="286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925" lIns="471925" spcFirstLastPara="1" rIns="471925" wrap="square" tIns="471925">
            <a:normAutofit/>
          </a:bodyPr>
          <a:lstStyle>
            <a:lvl1pPr indent="-685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200"/>
              <a:buChar char="●"/>
              <a:defRPr sz="7200"/>
            </a:lvl1pPr>
            <a:lvl2pPr indent="-6223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2pPr>
            <a:lvl3pPr indent="-6223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3pPr>
            <a:lvl4pPr indent="-6223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4pPr>
            <a:lvl5pPr indent="-6223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5pPr>
            <a:lvl6pPr indent="-6223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6pPr>
            <a:lvl7pPr indent="-6223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7pPr>
            <a:lvl8pPr indent="-6223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8pPr>
            <a:lvl9pPr indent="-6223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1925" lIns="471925" spcFirstLastPara="1" rIns="471925" wrap="square" tIns="4719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1104449" y="3737743"/>
            <a:ext cx="30191100" cy="48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925" lIns="471925" spcFirstLastPara="1" rIns="471925" wrap="square" tIns="4719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2" type="sldNum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1925" lIns="471925" spcFirstLastPara="1" rIns="471925" wrap="square" tIns="4719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/>
          <p:nvPr>
            <p:ph type="title"/>
          </p:nvPr>
        </p:nvSpPr>
        <p:spPr>
          <a:xfrm>
            <a:off x="1104449" y="4666457"/>
            <a:ext cx="9949500" cy="634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71925" lIns="471925" spcFirstLastPara="1" rIns="471925" wrap="square" tIns="4719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9pPr>
          </a:lstStyle>
          <a:p/>
        </p:txBody>
      </p:sp>
      <p:sp>
        <p:nvSpPr>
          <p:cNvPr id="26" name="Google Shape;26;p7"/>
          <p:cNvSpPr txBox="1"/>
          <p:nvPr>
            <p:ph idx="1" type="body"/>
          </p:nvPr>
        </p:nvSpPr>
        <p:spPr>
          <a:xfrm>
            <a:off x="1104449" y="11671181"/>
            <a:ext cx="9949500" cy="267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925" lIns="471925" spcFirstLastPara="1" rIns="471925" wrap="square" tIns="471925">
            <a:normAutofit/>
          </a:bodyPr>
          <a:lstStyle>
            <a:lvl1pPr indent="-622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1pPr>
            <a:lvl2pPr indent="-6223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2pPr>
            <a:lvl3pPr indent="-6223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3pPr>
            <a:lvl4pPr indent="-6223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4pPr>
            <a:lvl5pPr indent="-6223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5pPr>
            <a:lvl6pPr indent="-6223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6pPr>
            <a:lvl7pPr indent="-6223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7pPr>
            <a:lvl8pPr indent="-6223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8pPr>
            <a:lvl9pPr indent="-6223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9pPr>
          </a:lstStyle>
          <a:p/>
        </p:txBody>
      </p:sp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1925" lIns="471925" spcFirstLastPara="1" rIns="471925" wrap="square" tIns="4719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1737106" y="3780787"/>
            <a:ext cx="22563000" cy="343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1925" lIns="471925" spcFirstLastPara="1" rIns="471925" wrap="square" tIns="4719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9pPr>
          </a:lstStyle>
          <a:p/>
        </p:txBody>
      </p:sp>
      <p:sp>
        <p:nvSpPr>
          <p:cNvPr id="30" name="Google Shape;30;p8"/>
          <p:cNvSpPr txBox="1"/>
          <p:nvPr>
            <p:ph idx="12" type="sldNum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1925" lIns="471925" spcFirstLastPara="1" rIns="471925" wrap="square" tIns="4719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/>
          <p:nvPr/>
        </p:nvSpPr>
        <p:spPr>
          <a:xfrm>
            <a:off x="16200000" y="-1050"/>
            <a:ext cx="16200000" cy="4320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71925" lIns="471925" spcFirstLastPara="1" rIns="471925" wrap="square" tIns="471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9"/>
          <p:cNvSpPr txBox="1"/>
          <p:nvPr>
            <p:ph type="title"/>
          </p:nvPr>
        </p:nvSpPr>
        <p:spPr>
          <a:xfrm>
            <a:off x="940748" y="10357375"/>
            <a:ext cx="14333400" cy="1244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71925" lIns="471925" spcFirstLastPara="1" rIns="471925" wrap="square" tIns="4719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9pPr>
          </a:lstStyle>
          <a:p/>
        </p:txBody>
      </p:sp>
      <p:sp>
        <p:nvSpPr>
          <p:cNvPr id="34" name="Google Shape;34;p9"/>
          <p:cNvSpPr txBox="1"/>
          <p:nvPr>
            <p:ph idx="1" type="subTitle"/>
          </p:nvPr>
        </p:nvSpPr>
        <p:spPr>
          <a:xfrm>
            <a:off x="940748" y="23542887"/>
            <a:ext cx="14333400" cy="103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925" lIns="471925" spcFirstLastPara="1" rIns="471925" wrap="square" tIns="4719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9pPr>
          </a:lstStyle>
          <a:p/>
        </p:txBody>
      </p:sp>
      <p:sp>
        <p:nvSpPr>
          <p:cNvPr id="35" name="Google Shape;35;p9"/>
          <p:cNvSpPr txBox="1"/>
          <p:nvPr>
            <p:ph idx="2" type="body"/>
          </p:nvPr>
        </p:nvSpPr>
        <p:spPr>
          <a:xfrm>
            <a:off x="17502165" y="6081470"/>
            <a:ext cx="13595700" cy="3103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1925" lIns="471925" spcFirstLastPara="1" rIns="471925" wrap="square" tIns="471925">
            <a:normAutofit/>
          </a:bodyPr>
          <a:lstStyle>
            <a:lvl1pPr indent="-819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300"/>
              <a:buChar char="●"/>
              <a:defRPr/>
            </a:lvl1pPr>
            <a:lvl2pPr indent="-685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2pPr>
            <a:lvl3pPr indent="-685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3pPr>
            <a:lvl4pPr indent="-685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200"/>
              <a:buChar char="●"/>
              <a:defRPr/>
            </a:lvl4pPr>
            <a:lvl5pPr indent="-685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5pPr>
            <a:lvl6pPr indent="-685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6pPr>
            <a:lvl7pPr indent="-685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200"/>
              <a:buChar char="●"/>
              <a:defRPr/>
            </a:lvl7pPr>
            <a:lvl8pPr indent="-685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8pPr>
            <a:lvl9pPr indent="-685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2" type="sldNum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1925" lIns="471925" spcFirstLastPara="1" rIns="471925" wrap="square" tIns="4719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/>
          <p:nvPr>
            <p:ph idx="1" type="body"/>
          </p:nvPr>
        </p:nvSpPr>
        <p:spPr>
          <a:xfrm>
            <a:off x="1104449" y="35532388"/>
            <a:ext cx="21255600" cy="50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1925" lIns="471925" spcFirstLastPara="1" rIns="471925" wrap="square" tIns="4719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/>
            </a:lvl1pPr>
          </a:lstStyle>
          <a:p/>
        </p:txBody>
      </p:sp>
      <p:sp>
        <p:nvSpPr>
          <p:cNvPr id="39" name="Google Shape;39;p10"/>
          <p:cNvSpPr txBox="1"/>
          <p:nvPr>
            <p:ph idx="12" type="sldNum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1925" lIns="471925" spcFirstLastPara="1" rIns="471925" wrap="square" tIns="4719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/>
          <p:nvPr>
            <p:ph hasCustomPrompt="1" type="title"/>
          </p:nvPr>
        </p:nvSpPr>
        <p:spPr>
          <a:xfrm>
            <a:off x="1104449" y="9290289"/>
            <a:ext cx="30191100" cy="16491300"/>
          </a:xfrm>
          <a:prstGeom prst="rect">
            <a:avLst/>
          </a:prstGeom>
          <a:noFill/>
          <a:ln>
            <a:noFill/>
          </a:ln>
        </p:spPr>
        <p:txBody>
          <a:bodyPr anchorCtr="0" anchor="b" bIns="471925" lIns="471925" spcFirstLastPara="1" rIns="471925" wrap="square" tIns="4719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9pPr>
          </a:lstStyle>
          <a:p>
            <a:r>
              <a:t>xx%</a:t>
            </a:r>
          </a:p>
        </p:txBody>
      </p:sp>
      <p:sp>
        <p:nvSpPr>
          <p:cNvPr id="42" name="Google Shape;42;p11"/>
          <p:cNvSpPr txBox="1"/>
          <p:nvPr>
            <p:ph idx="1" type="body"/>
          </p:nvPr>
        </p:nvSpPr>
        <p:spPr>
          <a:xfrm>
            <a:off x="1104449" y="26475381"/>
            <a:ext cx="30191100" cy="109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925" lIns="471925" spcFirstLastPara="1" rIns="471925" wrap="square" tIns="471925">
            <a:normAutofit/>
          </a:bodyPr>
          <a:lstStyle>
            <a:lvl1pPr indent="-8191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300"/>
              <a:buChar char="●"/>
              <a:defRPr/>
            </a:lvl1pPr>
            <a:lvl2pPr indent="-685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2pPr>
            <a:lvl3pPr indent="-685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3pPr>
            <a:lvl4pPr indent="-685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200"/>
              <a:buChar char="●"/>
              <a:defRPr/>
            </a:lvl4pPr>
            <a:lvl5pPr indent="-685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5pPr>
            <a:lvl6pPr indent="-685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6pPr>
            <a:lvl7pPr indent="-685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200"/>
              <a:buChar char="●"/>
              <a:defRPr/>
            </a:lvl7pPr>
            <a:lvl8pPr indent="-685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8pPr>
            <a:lvl9pPr indent="-685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1925" lIns="471925" spcFirstLastPara="1" rIns="471925" wrap="square" tIns="4719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idx="12" type="sldNum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1925" lIns="471925" spcFirstLastPara="1" rIns="471925" wrap="square" tIns="4719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1104449" y="3737743"/>
            <a:ext cx="30191100" cy="48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925" lIns="471925" spcFirstLastPara="1" rIns="471925" wrap="square" tIns="4719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Font typeface="Arial"/>
              <a:buNone/>
              <a:defRPr b="0" i="0" sz="14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Font typeface="Arial"/>
              <a:buNone/>
              <a:defRPr b="0" i="0" sz="14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Font typeface="Arial"/>
              <a:buNone/>
              <a:defRPr b="0" i="0" sz="14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Font typeface="Arial"/>
              <a:buNone/>
              <a:defRPr b="0" i="0" sz="14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Font typeface="Arial"/>
              <a:buNone/>
              <a:defRPr b="0" i="0" sz="14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Font typeface="Arial"/>
              <a:buNone/>
              <a:defRPr b="0" i="0" sz="14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Font typeface="Arial"/>
              <a:buNone/>
              <a:defRPr b="0" i="0" sz="14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Font typeface="Arial"/>
              <a:buNone/>
              <a:defRPr b="0" i="0" sz="14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Font typeface="Arial"/>
              <a:buNone/>
              <a:defRPr b="0" i="0" sz="14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1104449" y="9679580"/>
            <a:ext cx="30191100" cy="286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925" lIns="471925" spcFirstLastPara="1" rIns="471925" wrap="square" tIns="471925">
            <a:normAutofit/>
          </a:bodyPr>
          <a:lstStyle>
            <a:lvl1pPr indent="-819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300"/>
              <a:buFont typeface="Arial"/>
              <a:buChar char="●"/>
              <a:defRPr b="0" i="0" sz="9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685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Arial"/>
              <a:buChar char="○"/>
              <a:defRPr b="0" i="0" sz="7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685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Arial"/>
              <a:buChar char="■"/>
              <a:defRPr b="0" i="0" sz="7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685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Arial"/>
              <a:buChar char="●"/>
              <a:defRPr b="0" i="0" sz="7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685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Arial"/>
              <a:buChar char="○"/>
              <a:defRPr b="0" i="0" sz="7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685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Arial"/>
              <a:buChar char="■"/>
              <a:defRPr b="0" i="0" sz="7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685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Arial"/>
              <a:buChar char="●"/>
              <a:defRPr b="0" i="0" sz="7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685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Arial"/>
              <a:buChar char="○"/>
              <a:defRPr b="0" i="0" sz="7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685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Arial"/>
              <a:buChar char="■"/>
              <a:defRPr b="0" i="0" sz="7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2" type="sldNum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1925" lIns="471925" spcFirstLastPara="1" rIns="471925" wrap="square" tIns="4719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/>
        </p:nvSpPr>
        <p:spPr>
          <a:xfrm>
            <a:off x="-76" y="41694012"/>
            <a:ext cx="32399364" cy="1548000"/>
          </a:xfrm>
          <a:prstGeom prst="rect">
            <a:avLst/>
          </a:prstGeom>
          <a:solidFill>
            <a:srgbClr val="00003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3"/>
          <p:cNvSpPr txBox="1"/>
          <p:nvPr/>
        </p:nvSpPr>
        <p:spPr>
          <a:xfrm>
            <a:off x="-76" y="-142334"/>
            <a:ext cx="32399364" cy="6923661"/>
          </a:xfrm>
          <a:prstGeom prst="rect">
            <a:avLst/>
          </a:prstGeom>
          <a:solidFill>
            <a:srgbClr val="00003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3"/>
          <p:cNvSpPr txBox="1"/>
          <p:nvPr/>
        </p:nvSpPr>
        <p:spPr>
          <a:xfrm>
            <a:off x="16398538" y="33922121"/>
            <a:ext cx="15442200" cy="14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76900" lIns="176900" spcFirstLastPara="1" rIns="176900" wrap="square" tIns="176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0"/>
              <a:buFont typeface="Arial"/>
              <a:buNone/>
            </a:pPr>
            <a:r>
              <a:rPr b="1" i="0" lang="pt-BR" sz="7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 b="1" i="0" sz="7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3"/>
          <p:cNvSpPr txBox="1"/>
          <p:nvPr/>
        </p:nvSpPr>
        <p:spPr>
          <a:xfrm>
            <a:off x="16199644" y="27227874"/>
            <a:ext cx="15442200" cy="14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76900" lIns="176900" spcFirstLastPara="1" rIns="176900" wrap="square" tIns="176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0"/>
              <a:buFont typeface="Arial"/>
              <a:buNone/>
            </a:pPr>
            <a:r>
              <a:rPr b="1" i="0" lang="pt-BR" sz="7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Conclusão </a:t>
            </a:r>
            <a:endParaRPr b="1" i="0" sz="7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3"/>
          <p:cNvSpPr txBox="1"/>
          <p:nvPr/>
        </p:nvSpPr>
        <p:spPr>
          <a:xfrm>
            <a:off x="558538" y="20440140"/>
            <a:ext cx="15442200" cy="14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76900" lIns="176900" spcFirstLastPara="1" rIns="176900" wrap="square" tIns="176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0"/>
              <a:buFont typeface="Arial"/>
              <a:buNone/>
            </a:pPr>
            <a:r>
              <a:rPr b="1" i="0" lang="pt-BR" sz="7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Materiais e Métodos</a:t>
            </a:r>
            <a:endParaRPr b="1" i="0" sz="7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912688" y="14496078"/>
            <a:ext cx="14733900" cy="14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76900" lIns="176900" spcFirstLastPara="1" rIns="176900" wrap="square" tIns="176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0"/>
              <a:buFont typeface="Arial"/>
              <a:buNone/>
            </a:pPr>
            <a:r>
              <a:rPr b="1" i="0" lang="pt-BR" sz="7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Objetivos</a:t>
            </a:r>
            <a:endParaRPr b="1" i="0" sz="7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26888" y="7009970"/>
            <a:ext cx="15505500" cy="14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76900" lIns="176900" spcFirstLastPara="1" rIns="176900" wrap="square" tIns="176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0"/>
              <a:buFont typeface="Arial"/>
              <a:buNone/>
            </a:pPr>
            <a:r>
              <a:rPr b="1" i="0" lang="pt-BR" sz="7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Introdução </a:t>
            </a:r>
            <a:endParaRPr b="1" i="0" sz="7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4736716" y="10227048"/>
            <a:ext cx="24941400" cy="3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6900" lIns="176900" spcFirstLastPara="1" rIns="176900" wrap="square" tIns="176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0"/>
              <a:buFont typeface="Arial"/>
              <a:buNone/>
            </a:pPr>
            <a:r>
              <a:rPr b="1" i="0" lang="pt-BR" sz="68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INFECÇÃO POR SARS-COV-2 MANIFESTADA EM HOSPITAIS NO BRASIL: CARACTERÍSTICAS CLÍNICAS, RESULTADOS E FATORES DE RISCO PARA MORTALIDADE</a:t>
            </a:r>
            <a:endParaRPr b="1" i="0" sz="8800" u="none" cap="none" strike="noStrike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51038" y="34289546"/>
            <a:ext cx="15457200" cy="14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76900" lIns="176900" spcFirstLastPara="1" rIns="176900" wrap="square" tIns="176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0"/>
              <a:buFont typeface="Arial"/>
              <a:buNone/>
            </a:pPr>
            <a:r>
              <a:rPr b="1" i="0" lang="pt-BR" sz="7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Resultados</a:t>
            </a:r>
            <a:endParaRPr b="1" i="0" sz="7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3999388" y="21776890"/>
            <a:ext cx="8560500" cy="171000"/>
          </a:xfrm>
          <a:prstGeom prst="rect">
            <a:avLst/>
          </a:prstGeom>
          <a:solidFill>
            <a:srgbClr val="000036"/>
          </a:solidFill>
          <a:ln>
            <a:noFill/>
          </a:ln>
        </p:spPr>
        <p:txBody>
          <a:bodyPr anchorCtr="0" anchor="ctr" bIns="176900" lIns="176900" spcFirstLastPara="1" rIns="176900" wrap="square" tIns="176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00"/>
              <a:buFont typeface="Arial"/>
              <a:buNone/>
            </a:pPr>
            <a:r>
              <a:t/>
            </a:r>
            <a:endParaRPr b="0" i="0" sz="6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19839388" y="35297298"/>
            <a:ext cx="8560500" cy="171000"/>
          </a:xfrm>
          <a:prstGeom prst="rect">
            <a:avLst/>
          </a:prstGeom>
          <a:solidFill>
            <a:srgbClr val="000036"/>
          </a:solidFill>
          <a:ln>
            <a:noFill/>
          </a:ln>
        </p:spPr>
        <p:txBody>
          <a:bodyPr anchorCtr="0" anchor="ctr" bIns="176900" lIns="176900" spcFirstLastPara="1" rIns="176900" wrap="square" tIns="176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00"/>
              <a:buFont typeface="Arial"/>
              <a:buNone/>
            </a:pPr>
            <a:r>
              <a:t/>
            </a:r>
            <a:endParaRPr b="0" i="0" sz="6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3999388" y="8340194"/>
            <a:ext cx="8560500" cy="171000"/>
          </a:xfrm>
          <a:prstGeom prst="rect">
            <a:avLst/>
          </a:prstGeom>
          <a:solidFill>
            <a:srgbClr val="000036"/>
          </a:solidFill>
          <a:ln>
            <a:noFill/>
          </a:ln>
        </p:spPr>
        <p:txBody>
          <a:bodyPr anchorCtr="0" anchor="ctr" bIns="176900" lIns="176900" spcFirstLastPara="1" rIns="176900" wrap="square" tIns="176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00"/>
              <a:buFont typeface="Arial"/>
              <a:buNone/>
            </a:pPr>
            <a:r>
              <a:t/>
            </a:r>
            <a:endParaRPr b="0" i="0" sz="6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3999388" y="35625123"/>
            <a:ext cx="8560500" cy="171000"/>
          </a:xfrm>
          <a:prstGeom prst="rect">
            <a:avLst/>
          </a:prstGeom>
          <a:solidFill>
            <a:srgbClr val="000036"/>
          </a:solidFill>
          <a:ln>
            <a:noFill/>
          </a:ln>
        </p:spPr>
        <p:txBody>
          <a:bodyPr anchorCtr="0" anchor="ctr" bIns="176900" lIns="176900" spcFirstLastPara="1" rIns="176900" wrap="square" tIns="176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00"/>
              <a:buFont typeface="Arial"/>
              <a:buNone/>
            </a:pPr>
            <a:r>
              <a:t/>
            </a:r>
            <a:endParaRPr b="0" i="0" sz="6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712738" y="9582798"/>
            <a:ext cx="15133800" cy="11387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16199644" y="40703091"/>
            <a:ext cx="16141572" cy="723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b="1" i="0" lang="pt-BR" sz="4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*Os autores declaram não haver conflitos de interesse.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3999388" y="15886436"/>
            <a:ext cx="8560500" cy="171000"/>
          </a:xfrm>
          <a:prstGeom prst="rect">
            <a:avLst/>
          </a:prstGeom>
          <a:solidFill>
            <a:srgbClr val="000036"/>
          </a:solidFill>
          <a:ln>
            <a:noFill/>
          </a:ln>
        </p:spPr>
        <p:txBody>
          <a:bodyPr anchorCtr="0" anchor="ctr" bIns="176900" lIns="176900" spcFirstLastPara="1" rIns="176900" wrap="square" tIns="176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00"/>
              <a:buFont typeface="Arial"/>
              <a:buNone/>
            </a:pPr>
            <a:r>
              <a:t/>
            </a:r>
            <a:endParaRPr b="0" i="0" sz="6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19640494" y="28603051"/>
            <a:ext cx="8560500" cy="171000"/>
          </a:xfrm>
          <a:prstGeom prst="rect">
            <a:avLst/>
          </a:prstGeom>
          <a:solidFill>
            <a:srgbClr val="000036"/>
          </a:solidFill>
          <a:ln>
            <a:noFill/>
          </a:ln>
        </p:spPr>
        <p:txBody>
          <a:bodyPr anchorCtr="0" anchor="ctr" bIns="176900" lIns="176900" spcFirstLastPara="1" rIns="176900" wrap="square" tIns="176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00"/>
              <a:buFont typeface="Arial"/>
              <a:buNone/>
            </a:pPr>
            <a:r>
              <a:t/>
            </a:r>
            <a:endParaRPr b="0" i="0" sz="6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6854509" y="334907"/>
            <a:ext cx="18720031" cy="59708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INFECÇÃO POR SARS-COV-2 MANIFESTADA EM HOSPITAIS NO BRASIL: CARACTERÍSTICAS CLÍNICAS, RESULTADOS E FATORES DE RISCO PARA MORTALIDADE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pt-BR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pt-BR" sz="3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Patryk Marques da Silva Rosa¹*, Polianna Delfino-Pereira², Magda Carvalho Pires², Virginia Mara Reis Gomes¹, Matheus Carvalho Alves Nogueira², Maria Clara Pontello Barbosa Lima³, Teresa Cristina de Abreu Ferrari², Milena Soriano Marcolino²</a:t>
            </a:r>
            <a:endParaRPr b="0" i="0" sz="3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pt-BR" sz="31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 </a:t>
            </a:r>
            <a:endParaRPr b="0" i="0" sz="3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baseline="30000" i="1" lang="pt-BR" sz="3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 </a:t>
            </a:r>
            <a:r>
              <a:rPr b="0" i="1" lang="pt-BR" sz="3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Centro Universitário de Belo Horizonte (UniBH); </a:t>
            </a:r>
            <a:r>
              <a:rPr b="0" baseline="30000" i="1" lang="pt-BR" sz="3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i="1" lang="pt-BR" sz="3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Universidade Federal de Minas Gerais (UFMG); </a:t>
            </a:r>
            <a:r>
              <a:rPr b="0" baseline="30000" i="1" lang="pt-BR" sz="3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b="0" i="1" lang="pt-BR" sz="3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Universidade Federal de Ouro Preto (UFOP)</a:t>
            </a:r>
            <a:endParaRPr b="0" i="0" sz="3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pt-BR" sz="3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pt-BR" sz="3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*patryk.marques09@gmail.com</a:t>
            </a:r>
            <a:endParaRPr b="0" i="0" sz="3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" name="Google Shape;6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994328" y="41805651"/>
            <a:ext cx="4410556" cy="117742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 txBox="1"/>
          <p:nvPr/>
        </p:nvSpPr>
        <p:spPr>
          <a:xfrm>
            <a:off x="918926" y="8769750"/>
            <a:ext cx="15133800" cy="52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pandemia desencadeada pela covid-19, inviabilizou inúmeros atendimentos médicos de rotina e não emergenciais, De fato, a contaminação/manifestação da covid-19 em ambiente hospitalar, parece estar associada a piores desfechos. Logo, o entendimento da covid-19 neste grupo é essencial, para traçar estratégias para um melhor manejo desses pacientes. 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712738" y="22175239"/>
            <a:ext cx="15133800" cy="122186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609600" lvl="0" marL="60960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•"/>
            </a:pPr>
            <a:r>
              <a:rPr b="0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Estudo de coorte retrospectivo, multicêntrico.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09600" lvl="0" marL="6096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•"/>
            </a:pPr>
            <a:r>
              <a:rPr b="0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Elegíveis: pacientes adultos com covid-19 confirmada por exame laboratorial, internados em 34 hospitais, entre março e setembro de 2020. 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09600" lvl="0" marL="6096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•"/>
            </a:pPr>
            <a:r>
              <a:rPr b="0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Dois grupos: </a:t>
            </a:r>
            <a:endParaRPr/>
          </a:p>
          <a:p>
            <a:pPr indent="-1028700" lvl="0" marL="10287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AutoNum type="romanLcParenR"/>
            </a:pPr>
            <a:r>
              <a:rPr b="1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Grupo estudo</a:t>
            </a:r>
            <a:r>
              <a:rPr b="0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pacientes internados por outras causas, que manifestaram covid-19 em qualquer momento da internação;</a:t>
            </a:r>
            <a:endParaRPr/>
          </a:p>
          <a:p>
            <a:pPr indent="-1028700" lvl="0" marL="10287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AutoNum type="romanLcParenR"/>
            </a:pPr>
            <a:r>
              <a:rPr b="1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Grupo controle:</a:t>
            </a:r>
            <a:r>
              <a:rPr b="0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pacientes selecionados por pareamento, pelo escore de propensão, que considerou sexo, idade, número de comorbidades e hospital de origem.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85800" lvl="0" marL="68580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•"/>
            </a:pPr>
            <a:r>
              <a:rPr b="0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Modelos de regressão logística foram utilizados para verificar os fatores de risco para a mortalidade nos pacientes que manifestaram covid-19 intra-hospitalar.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733738" y="16261365"/>
            <a:ext cx="15091800" cy="3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pt-BR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Comparar as características clínicas e os desfechos dos pacientes que manifestaram covid-19 intra-hospitalar, com aqueles hospitalizados pela doença, bem como identificar os fatores de risco para mortalidade intra-hospitalar, na primeira população.  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712738" y="36120557"/>
            <a:ext cx="15133800" cy="52629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Entre os 7710 pacientes incluídos no estudo, 537 (7,2%) manifestaram covid-19 intra-hospitalar – idade mediana 62 [intervalo interquartil 47,2 - 74] anos. O grupo  estudo apresentou maior prevalência de câncer (19,2% vs. 10,8%), alcoolismo (8,8% vs. 2,8%), doença renal crônica (3,5% vs. 1,7%) e cirrose (2,6% vs. 0,9%), como mostrado na Tabela 1. </a:t>
            </a:r>
            <a:endParaRPr b="0" i="0" sz="4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16508044" y="29048170"/>
            <a:ext cx="151338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Pacientes que manifestaram covid-19 intra-hospitalar apresentaram maior frequência de admissão na UTI; além de maior incidência de sepse, hemorragia e mortalidade. Idade avançada, sexo masculino, número de comorbidades e câncer foram os principais fatores de risco para mortalidade nesta população. 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74" name="Google Shape;74;p13"/>
          <p:cNvGraphicFramePr/>
          <p:nvPr/>
        </p:nvGraphicFramePr>
        <p:xfrm>
          <a:off x="16463352" y="2008125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{9324E8D2-A316-4C67-B10C-186726BD239E}</a:tableStyleId>
              </a:tblPr>
              <a:tblGrid>
                <a:gridCol w="6632850"/>
                <a:gridCol w="4504125"/>
                <a:gridCol w="3996825"/>
              </a:tblGrid>
              <a:tr h="1609900">
                <a:tc gridSpan="3"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44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Tabela 2. </a:t>
                      </a:r>
                      <a:r>
                        <a:rPr lang="pt-BR" sz="44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Fatores de risco para mortalidade intra-hospitalar nos pacientes que manifestaram covid-19 intra-hospitalar (N= 537).</a:t>
                      </a:r>
                      <a:endParaRPr sz="4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785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b="1" lang="pt-BR" sz="4200" u="none" cap="none" strike="noStrike"/>
                        <a:t>Características</a:t>
                      </a:r>
                      <a:endParaRPr b="1" sz="4200" u="none" cap="none" strike="noStrike"/>
                    </a:p>
                  </a:txBody>
                  <a:tcPr marT="38100" marB="38100" marR="38100" marL="381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b="1" lang="pt-BR" sz="4200" u="none" cap="none" strike="noStrike"/>
                        <a:t>OR (95% CI)</a:t>
                      </a:r>
                      <a:endParaRPr b="1" sz="4200" u="none" cap="none" strike="noStrike"/>
                    </a:p>
                  </a:txBody>
                  <a:tcPr marT="38100" marB="38100" marR="38100" marL="381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b="1" lang="pt-BR" sz="4200" u="none" cap="none" strike="noStrike"/>
                        <a:t>p-</a:t>
                      </a:r>
                      <a:r>
                        <a:rPr b="1" i="1" lang="pt-BR" sz="4200" u="none" cap="none" strike="noStrike"/>
                        <a:t>value</a:t>
                      </a:r>
                      <a:r>
                        <a:rPr b="1" baseline="30000" lang="pt-BR" sz="4200" u="none" cap="none" strike="noStrike"/>
                        <a:t>1</a:t>
                      </a:r>
                      <a:endParaRPr b="1" baseline="30000" sz="4200" u="none" cap="none" strike="noStrike"/>
                    </a:p>
                  </a:txBody>
                  <a:tcPr marT="38100" marB="38100" marR="38100" marL="381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7853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>
                          <a:highlight>
                            <a:srgbClr val="FFFFFF"/>
                          </a:highlight>
                        </a:rPr>
                        <a:t>Idade (anos)</a:t>
                      </a:r>
                      <a:endParaRPr sz="4200" u="none" cap="none" strike="noStrike">
                        <a:highlight>
                          <a:srgbClr val="FFFFFF"/>
                        </a:highlight>
                      </a:endParaRPr>
                    </a:p>
                  </a:txBody>
                  <a:tcPr marT="38100" marB="38100" marR="38100" marL="381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>
                          <a:highlight>
                            <a:srgbClr val="FFFFFF"/>
                          </a:highlight>
                        </a:rPr>
                        <a:t>1,04 (1,02-1,05)</a:t>
                      </a:r>
                      <a:endParaRPr sz="4200" u="none" cap="none" strike="noStrike">
                        <a:highlight>
                          <a:srgbClr val="FFFFFF"/>
                        </a:highlight>
                      </a:endParaRPr>
                    </a:p>
                  </a:txBody>
                  <a:tcPr marT="38100" marB="38100" marR="38100" marL="381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>
                          <a:highlight>
                            <a:srgbClr val="FFFFFF"/>
                          </a:highlight>
                        </a:rPr>
                        <a:t>&lt;0,001</a:t>
                      </a:r>
                      <a:endParaRPr sz="4200" u="none" cap="none" strike="noStrike">
                        <a:highlight>
                          <a:srgbClr val="FFFFFF"/>
                        </a:highlight>
                      </a:endParaRPr>
                    </a:p>
                  </a:txBody>
                  <a:tcPr marT="38100" marB="38100" marR="38100" marL="381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853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>
                          <a:highlight>
                            <a:srgbClr val="FFFFFF"/>
                          </a:highlight>
                        </a:rPr>
                        <a:t>Sexo masculino</a:t>
                      </a:r>
                      <a:endParaRPr sz="4200" u="none" cap="none" strike="noStrike">
                        <a:highlight>
                          <a:srgbClr val="FFFFFF"/>
                        </a:highlight>
                      </a:endParaRPr>
                    </a:p>
                  </a:txBody>
                  <a:tcPr marT="38100" marB="38100" marR="38100" marL="381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>
                          <a:highlight>
                            <a:srgbClr val="FFFFFF"/>
                          </a:highlight>
                        </a:rPr>
                        <a:t>1,55 (1,01-2,27)</a:t>
                      </a:r>
                      <a:endParaRPr sz="4200" u="none" cap="none" strike="noStrike">
                        <a:highlight>
                          <a:srgbClr val="FFFFFF"/>
                        </a:highlight>
                      </a:endParaRPr>
                    </a:p>
                  </a:txBody>
                  <a:tcPr marT="38100" marB="38100" marR="38100" marL="381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>
                          <a:highlight>
                            <a:srgbClr val="FFFFFF"/>
                          </a:highlight>
                        </a:rPr>
                        <a:t>0,046</a:t>
                      </a:r>
                      <a:endParaRPr sz="4200" u="none" cap="none" strike="noStrike">
                        <a:highlight>
                          <a:srgbClr val="FFFFFF"/>
                        </a:highlight>
                      </a:endParaRPr>
                    </a:p>
                  </a:txBody>
                  <a:tcPr marT="38100" marB="38100" marR="38100" marL="381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853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>
                          <a:highlight>
                            <a:srgbClr val="FFFFFF"/>
                          </a:highlight>
                        </a:rPr>
                        <a:t>Número de comorbidades</a:t>
                      </a:r>
                      <a:endParaRPr sz="4200" u="none" cap="none" strike="noStrike">
                        <a:highlight>
                          <a:srgbClr val="FFFFFF"/>
                        </a:highlight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>
                          <a:highlight>
                            <a:srgbClr val="FFFFFF"/>
                          </a:highlight>
                        </a:rPr>
                        <a:t>1,34 (1,1-1,64)</a:t>
                      </a:r>
                      <a:endParaRPr sz="4200" u="none" cap="none" strike="noStrike">
                        <a:highlight>
                          <a:srgbClr val="FFFFFF"/>
                        </a:highlight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>
                          <a:highlight>
                            <a:srgbClr val="FFFFFF"/>
                          </a:highlight>
                        </a:rPr>
                        <a:t>0,003</a:t>
                      </a:r>
                      <a:endParaRPr sz="4200" u="none" cap="none" strike="noStrike">
                        <a:highlight>
                          <a:srgbClr val="FFFFFF"/>
                        </a:highlight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853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>
                          <a:highlight>
                            <a:srgbClr val="FFFFFF"/>
                          </a:highlight>
                        </a:rPr>
                        <a:t>Câncer</a:t>
                      </a:r>
                      <a:endParaRPr sz="4200" u="none" cap="none" strike="noStrike">
                        <a:highlight>
                          <a:srgbClr val="FFFFFF"/>
                        </a:highlight>
                      </a:endParaRPr>
                    </a:p>
                  </a:txBody>
                  <a:tcPr marT="38100" marB="38100" marR="38100" marL="381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>
                          <a:highlight>
                            <a:srgbClr val="FFFFFF"/>
                          </a:highlight>
                        </a:rPr>
                        <a:t>2,34 (1,33-4,15)</a:t>
                      </a:r>
                      <a:endParaRPr sz="4200" u="none" cap="none" strike="noStrike">
                        <a:highlight>
                          <a:srgbClr val="FFFFFF"/>
                        </a:highlight>
                      </a:endParaRPr>
                    </a:p>
                  </a:txBody>
                  <a:tcPr marT="38100" marB="38100" marR="38100" marL="381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>
                          <a:highlight>
                            <a:srgbClr val="FFFFFF"/>
                          </a:highlight>
                        </a:rPr>
                        <a:t>0,003</a:t>
                      </a:r>
                      <a:endParaRPr sz="4200" u="none" cap="none" strike="noStrike">
                        <a:highlight>
                          <a:srgbClr val="FFFFFF"/>
                        </a:highlight>
                      </a:endParaRPr>
                    </a:p>
                  </a:txBody>
                  <a:tcPr marT="38100" marB="38100" marR="38100" marL="381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4175">
                <a:tc gridSpan="3"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baseline="30000" lang="pt-BR" sz="42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1</a:t>
                      </a:r>
                      <a:r>
                        <a:rPr lang="pt-BR" sz="42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Modelo de regressão logística multivariada.</a:t>
                      </a:r>
                      <a:endParaRPr sz="4200" u="none" cap="none" strike="noStrike">
                        <a:highlight>
                          <a:srgbClr val="FFFFFF"/>
                        </a:highlight>
                      </a:endParaRPr>
                    </a:p>
                  </a:txBody>
                  <a:tcPr marT="38100" marB="38100" marR="38100" marL="381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</a:tbl>
          </a:graphicData>
        </a:graphic>
      </p:graphicFrame>
      <p:graphicFrame>
        <p:nvGraphicFramePr>
          <p:cNvPr id="75" name="Google Shape;75;p13"/>
          <p:cNvGraphicFramePr/>
          <p:nvPr/>
        </p:nvGraphicFramePr>
        <p:xfrm>
          <a:off x="16724531" y="713612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{9324E8D2-A316-4C67-B10C-186726BD239E}</a:tableStyleId>
              </a:tblPr>
              <a:tblGrid>
                <a:gridCol w="5280325"/>
                <a:gridCol w="3950300"/>
                <a:gridCol w="3452925"/>
                <a:gridCol w="2215775"/>
              </a:tblGrid>
              <a:tr h="2159100">
                <a:tc gridSpan="4"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b="1" lang="pt-BR" sz="4400" u="none" cap="none" strike="noStrike"/>
                        <a:t>Tabela 1. </a:t>
                      </a:r>
                      <a:r>
                        <a:rPr lang="pt-BR" sz="4400" u="none" cap="none" strike="noStrike"/>
                        <a:t>Desfechos clínicos dos pacientes que manifestaram covid-19 intra-hospitalar (grupo estudo) </a:t>
                      </a:r>
                      <a:r>
                        <a:rPr i="1" lang="pt-BR" sz="4400" u="none" cap="none" strike="noStrike"/>
                        <a:t>vs.</a:t>
                      </a:r>
                      <a:r>
                        <a:rPr lang="pt-BR" sz="4400" u="none" cap="none" strike="noStrike"/>
                        <a:t> pacientes admitidos por covid-19 (grupo controle).</a:t>
                      </a:r>
                      <a:endParaRPr sz="4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38100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b="1" lang="pt-BR" sz="4200" u="none" cap="none" strike="noStrike"/>
                        <a:t>Características</a:t>
                      </a:r>
                      <a:endParaRPr b="1" sz="4200" u="none" cap="none" strike="noStrike"/>
                    </a:p>
                  </a:txBody>
                  <a:tcPr marT="38100" marB="38100" marR="0" marL="3810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6FC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b="1" lang="pt-BR" sz="4200" u="none" cap="none" strike="noStrike"/>
                        <a:t>Grupo estudo</a:t>
                      </a:r>
                      <a:endParaRPr b="1" sz="42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/>
                        <a:t>N= 537</a:t>
                      </a:r>
                      <a:r>
                        <a:rPr baseline="30000" lang="pt-BR" sz="4200" u="none" cap="none" strike="noStrike"/>
                        <a:t>1</a:t>
                      </a:r>
                      <a:endParaRPr sz="4200" u="none" cap="none" strike="noStrike"/>
                    </a:p>
                  </a:txBody>
                  <a:tcPr marT="63500" marB="63500" marR="63500" marL="6350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6FC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b="1" lang="pt-BR" sz="4200" u="none" cap="none" strike="noStrike"/>
                        <a:t>Grupo controle</a:t>
                      </a:r>
                      <a:endParaRPr b="1" sz="42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/>
                        <a:t>N= 537</a:t>
                      </a:r>
                      <a:r>
                        <a:rPr baseline="30000" lang="pt-BR" sz="4200" u="none" cap="none" strike="noStrike"/>
                        <a:t>1</a:t>
                      </a:r>
                      <a:endParaRPr sz="4200" u="none" cap="none" strike="noStrike"/>
                    </a:p>
                  </a:txBody>
                  <a:tcPr marT="38100" marB="38100" marR="38100" marL="3810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6FC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b="1" lang="pt-BR" sz="4200" u="none" cap="none" strike="noStrike"/>
                        <a:t>p-</a:t>
                      </a:r>
                      <a:r>
                        <a:rPr b="1" i="1" lang="pt-BR" sz="4200" u="none" cap="none" strike="noStrike"/>
                        <a:t>value</a:t>
                      </a:r>
                      <a:r>
                        <a:rPr baseline="30000" lang="pt-BR" sz="4200" u="none" cap="none" strike="noStrike"/>
                        <a:t>2</a:t>
                      </a:r>
                      <a:endParaRPr b="1" sz="4200" u="none" cap="none" strike="noStrike"/>
                    </a:p>
                  </a:txBody>
                  <a:tcPr marT="63500" marB="63500" marR="63500" marL="6350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6FC"/>
                    </a:solidFill>
                  </a:tcPr>
                </a:tc>
              </a:tr>
              <a:tr h="1498600">
                <a:tc vMerge="1"/>
                <a:tc vMerge="1"/>
                <a:tc vMerge="1"/>
                <a:tc vMerge="1"/>
              </a:tr>
              <a:tr h="78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/>
                        <a:t>Admissão na UTI</a:t>
                      </a:r>
                      <a:endParaRPr sz="4200" u="none" cap="none" strike="noStrike"/>
                    </a:p>
                  </a:txBody>
                  <a:tcPr marT="38100" marB="38100" marR="38100" marL="381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/>
                        <a:t>242 (45,1%)</a:t>
                      </a:r>
                      <a:endParaRPr sz="4200" u="none" cap="none" strike="noStrike"/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/>
                        <a:t>189 (35,2%)</a:t>
                      </a:r>
                      <a:endParaRPr sz="4200" u="none" cap="none" strike="noStrike"/>
                    </a:p>
                  </a:txBody>
                  <a:tcPr marT="38100" marB="38100" marR="38100" marL="381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/>
                        <a:t>&lt;0,001</a:t>
                      </a:r>
                      <a:endParaRPr sz="4200" u="none" cap="none" strike="noStrike"/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06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/>
                        <a:t>Sepse</a:t>
                      </a:r>
                      <a:endParaRPr sz="4200" u="none" cap="none" strike="noStrike"/>
                    </a:p>
                  </a:txBody>
                  <a:tcPr marT="38100" marB="38100" marR="38100" marL="381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/>
                        <a:t>128 (23,8%)</a:t>
                      </a:r>
                      <a:endParaRPr sz="4200" u="none" cap="none" strike="noStrike"/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/>
                        <a:t>78 (14,5%)</a:t>
                      </a:r>
                      <a:endParaRPr sz="4200" u="none" cap="none" strike="noStrike"/>
                    </a:p>
                  </a:txBody>
                  <a:tcPr marT="38100" marB="38100" marR="38100" marL="381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/>
                        <a:t>&lt;0,001</a:t>
                      </a:r>
                      <a:endParaRPr sz="4200" u="none" cap="none" strike="noStrike"/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06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/>
                        <a:t>Hemorragia</a:t>
                      </a:r>
                      <a:endParaRPr sz="4200" u="none" cap="none" strike="noStrike"/>
                    </a:p>
                  </a:txBody>
                  <a:tcPr marT="38100" marB="38100" marR="38100" marL="381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/>
                        <a:t>22 (4,1%)</a:t>
                      </a:r>
                      <a:endParaRPr sz="4200" u="none" cap="none" strike="noStrike"/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/>
                        <a:t>8 (1,5%)</a:t>
                      </a:r>
                      <a:endParaRPr sz="4200" u="none" cap="none" strike="noStrike"/>
                    </a:p>
                  </a:txBody>
                  <a:tcPr marT="38100" marB="38100" marR="38100" marL="381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/>
                        <a:t>0,010</a:t>
                      </a:r>
                      <a:endParaRPr sz="4200" u="none" cap="none" strike="noStrike"/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40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/>
                        <a:t>Mortalidade intra-hospitalar</a:t>
                      </a:r>
                      <a:endParaRPr sz="4200" u="none" cap="none" strike="noStrike"/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/>
                        <a:t>192 (35,8%)</a:t>
                      </a:r>
                      <a:endParaRPr sz="4200" u="none" cap="none" strike="noStrike"/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/>
                        <a:t>121 (22,5%)</a:t>
                      </a:r>
                      <a:endParaRPr sz="4200" u="none" cap="none" strike="noStrike"/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200"/>
                        <a:buFont typeface="Arial"/>
                        <a:buNone/>
                      </a:pPr>
                      <a:r>
                        <a:rPr lang="pt-BR" sz="4200" u="none" cap="none" strike="noStrike"/>
                        <a:t>&lt;0,001</a:t>
                      </a:r>
                      <a:endParaRPr sz="4200" u="none" cap="none" strike="noStrike"/>
                    </a:p>
                  </a:txBody>
                  <a:tcPr marT="0" marB="0" marR="0" marL="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7300">
                <a:tc gridSpan="4"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aseline="30000" lang="pt-BR" sz="4200" u="none" cap="none" strike="noStrike"/>
                        <a:t>1</a:t>
                      </a:r>
                      <a:r>
                        <a:rPr lang="pt-BR" sz="4200" u="none" cap="none" strike="noStrike"/>
                        <a:t>n(%): Median (IQR); </a:t>
                      </a:r>
                      <a:r>
                        <a:rPr baseline="30000" lang="pt-BR" sz="4200" u="none" cap="none" strike="noStrike"/>
                        <a:t>2</a:t>
                      </a:r>
                      <a:r>
                        <a:rPr lang="pt-BR" sz="4200" u="none" cap="none" strike="noStrike"/>
                        <a:t>Pearson's Chi-squared test, Wilcoxon rank sum test, Fisher's exact test. UTI: </a:t>
                      </a:r>
                      <a:r>
                        <a:rPr lang="pt-BR" sz="4200" u="none" cap="none" strike="noStrike">
                          <a:solidFill>
                            <a:schemeClr val="dk1"/>
                          </a:solidFill>
                        </a:rPr>
                        <a:t>Unidade de terapia intensiva.</a:t>
                      </a:r>
                      <a:endParaRPr sz="42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76" name="Google Shape;76;p13"/>
          <p:cNvSpPr txBox="1"/>
          <p:nvPr/>
        </p:nvSpPr>
        <p:spPr>
          <a:xfrm>
            <a:off x="16573752" y="17527540"/>
            <a:ext cx="149130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pt-BR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Tabela 2 mostra os preditores independentes de mortalidade hospitalar, nos pacientes que manifestaram covid-19 intra-hospitalar.</a:t>
            </a:r>
            <a:endParaRPr b="0" i="0" sz="4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16682530" y="35746801"/>
            <a:ext cx="15133800" cy="52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914400" lvl="0" marL="914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AutoNum type="arabicPeriod"/>
            </a:pPr>
            <a:r>
              <a:rPr b="0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XXXXXXXXXXXXXXXXXXXXXXXXXXXXXX.</a:t>
            </a:r>
            <a:endParaRPr/>
          </a:p>
          <a:p>
            <a:pPr indent="-914400" lvl="0" marL="914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AutoNum type="arabicPeriod"/>
            </a:pPr>
            <a:r>
              <a:rPr b="0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XXXXXXXXXXXXXXXXXXXXXXXXXXXXXX.</a:t>
            </a:r>
            <a:endParaRPr/>
          </a:p>
          <a:p>
            <a:pPr indent="-914400" lvl="0" marL="914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AutoNum type="arabicPeriod"/>
            </a:pPr>
            <a:r>
              <a:rPr b="0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XXXXXXXXXXXXXXXXXXXXXXXXXXXXXX.</a:t>
            </a:r>
            <a:endParaRPr/>
          </a:p>
          <a:p>
            <a:pPr indent="-914400" lvl="0" marL="914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AutoNum type="arabicPeriod"/>
            </a:pPr>
            <a:r>
              <a:rPr b="0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XXXXXXXXXXXXXXXXXXXXXXXXXXXXXX.</a:t>
            </a:r>
            <a:endParaRPr/>
          </a:p>
          <a:p>
            <a:pPr indent="-914400" lvl="0" marL="914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AutoNum type="arabicPeriod"/>
            </a:pPr>
            <a:r>
              <a:rPr b="0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XXXXXXXXXXXXXXXXXXXXXXXXXXXXXX</a:t>
            </a:r>
            <a:endParaRPr/>
          </a:p>
          <a:p>
            <a:pPr indent="-914400" lvl="0" marL="914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AutoNum type="arabicPeriod"/>
            </a:pPr>
            <a:r>
              <a:rPr b="0" i="0" lang="pt-BR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XXXXXXXXXXXXXXXXXXXXXXXXXXXXXX</a:t>
            </a:r>
            <a:endParaRPr/>
          </a:p>
          <a:p>
            <a:pPr indent="-609600" lvl="0" marL="914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" name="Google Shape;78;p13"/>
          <p:cNvPicPr preferRelativeResize="0"/>
          <p:nvPr/>
        </p:nvPicPr>
        <p:blipFill rotWithShape="1">
          <a:blip r:embed="rId4">
            <a:alphaModFix/>
          </a:blip>
          <a:srcRect b="0" l="28738" r="0" t="0"/>
          <a:stretch/>
        </p:blipFill>
        <p:spPr>
          <a:xfrm>
            <a:off x="26056619" y="3972097"/>
            <a:ext cx="6212041" cy="2306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 rotWithShape="1">
          <a:blip r:embed="rId5">
            <a:alphaModFix/>
          </a:blip>
          <a:srcRect b="0" l="7521" r="73312" t="0"/>
          <a:stretch/>
        </p:blipFill>
        <p:spPr>
          <a:xfrm>
            <a:off x="1438343" y="576909"/>
            <a:ext cx="3472785" cy="3636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 rotWithShape="1">
          <a:blip r:embed="rId5">
            <a:alphaModFix/>
          </a:blip>
          <a:srcRect b="0" l="26205" r="17912" t="0"/>
          <a:stretch/>
        </p:blipFill>
        <p:spPr>
          <a:xfrm>
            <a:off x="327484" y="3842006"/>
            <a:ext cx="7416068" cy="2663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 rotWithShape="1">
          <a:blip r:embed="rId4">
            <a:alphaModFix/>
          </a:blip>
          <a:srcRect b="3232" l="2602" r="71263" t="0"/>
          <a:stretch/>
        </p:blipFill>
        <p:spPr>
          <a:xfrm>
            <a:off x="27135631" y="433082"/>
            <a:ext cx="3730065" cy="3653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Polianna</dc:creator>
</cp:coreProperties>
</file>